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5" r:id="rId18"/>
    <p:sldId id="274" r:id="rId19"/>
    <p:sldId id="273" r:id="rId20"/>
    <p:sldId id="270" r:id="rId21"/>
    <p:sldId id="276" r:id="rId22"/>
  </p:sldIdLst>
  <p:sldSz cx="12192000" cy="6858000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A84B3C-01C9-46B0-9C19-094B84B63937}">
          <p14:sldIdLst>
            <p14:sldId id="256"/>
            <p14:sldId id="257"/>
            <p14:sldId id="258"/>
            <p14:sldId id="259"/>
            <p14:sldId id="260"/>
            <p14:sldId id="261"/>
            <p14:sldId id="266"/>
            <p14:sldId id="262"/>
            <p14:sldId id="263"/>
            <p14:sldId id="264"/>
            <p14:sldId id="265"/>
            <p14:sldId id="267"/>
            <p14:sldId id="268"/>
            <p14:sldId id="269"/>
            <p14:sldId id="271"/>
            <p14:sldId id="272"/>
            <p14:sldId id="275"/>
            <p14:sldId id="274"/>
            <p14:sldId id="273"/>
            <p14:sldId id="270"/>
            <p14:sldId id="276"/>
          </p14:sldIdLst>
        </p14:section>
        <p14:section name="Untitled Section" id="{94D27AEF-7A7E-4BD0-BE60-5465A86FF9C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1894" autoAdjust="0"/>
  </p:normalViewPr>
  <p:slideViewPr>
    <p:cSldViewPr snapToGrid="0">
      <p:cViewPr varScale="1">
        <p:scale>
          <a:sx n="91" d="100"/>
          <a:sy n="91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898F-351F-4594-9AC0-6208F58BB65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7FE3-AE9E-42DE-9B45-9B136280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بهبود مدیریت آسم کودکان در مناطق توسعه نیافته از طریق آموزش </a:t>
            </a:r>
            <a:r>
              <a:rPr lang="en-US" dirty="0" err="1"/>
              <a:t>chatGPT</a:t>
            </a:r>
            <a:r>
              <a:rPr lang="fa-IR" dirty="0"/>
              <a:t> به پزشکان: یک </a:t>
            </a:r>
            <a:r>
              <a:rPr lang="en-US" dirty="0"/>
              <a:t>RCT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آمار توصیفی</a:t>
            </a:r>
            <a:r>
              <a:rPr lang="fa-IR" dirty="0"/>
              <a:t>(</a:t>
            </a:r>
            <a:r>
              <a:rPr lang="ar-SA" dirty="0"/>
              <a:t>فقط برای این‌که یک تصویر کلی از داده‌ها بدهند</a:t>
            </a:r>
            <a:r>
              <a:rPr lang="fa-IR" dirty="0"/>
              <a:t>)</a:t>
            </a:r>
          </a:p>
          <a:p>
            <a:pPr algn="r" rtl="1"/>
            <a:r>
              <a:rPr lang="ar-SA" dirty="0"/>
              <a:t>آزمون کای‌دو</a:t>
            </a:r>
            <a:r>
              <a:rPr lang="fa-IR" dirty="0"/>
              <a:t>(</a:t>
            </a:r>
            <a:r>
              <a:rPr lang="ar-SA" dirty="0"/>
              <a:t>برای این‌که بررسی کنند آیا </a:t>
            </a:r>
            <a:r>
              <a:rPr lang="ar-SA" b="1" dirty="0"/>
              <a:t>توزیع داده‌های دسته‌ای</a:t>
            </a:r>
            <a:r>
              <a:rPr lang="ar-SA" dirty="0"/>
              <a:t> بین گروه‌ها فرق دارد یا نه</a:t>
            </a:r>
            <a:r>
              <a:rPr lang="fa-IR" dirty="0"/>
              <a:t>)</a:t>
            </a:r>
          </a:p>
          <a:p>
            <a:pPr algn="r" rtl="1"/>
            <a:r>
              <a:rPr lang="ar-SA" dirty="0"/>
              <a:t>آزمون ویلکاکسون</a:t>
            </a:r>
            <a:r>
              <a:rPr lang="fa-IR" dirty="0"/>
              <a:t>(</a:t>
            </a:r>
            <a:r>
              <a:rPr lang="ar-SA" dirty="0"/>
              <a:t>وقتی داده‌ها </a:t>
            </a:r>
            <a:r>
              <a:rPr lang="ar-SA" b="1" dirty="0"/>
              <a:t>نرمال نیستند</a:t>
            </a:r>
            <a:r>
              <a:rPr lang="ar-SA" dirty="0"/>
              <a:t> یا مقیاس رتبه‌ای دارند</a:t>
            </a:r>
            <a:r>
              <a:rPr lang="fa-IR" dirty="0"/>
              <a:t>)</a:t>
            </a:r>
          </a:p>
          <a:p>
            <a:pPr algn="r" rtl="1"/>
            <a:r>
              <a:rPr lang="ar-SA" dirty="0"/>
              <a:t>آزمون </a:t>
            </a:r>
            <a:r>
              <a:rPr lang="en-US" dirty="0"/>
              <a:t>t </a:t>
            </a:r>
            <a:r>
              <a:rPr lang="ar-SA" dirty="0"/>
              <a:t>زوجی</a:t>
            </a:r>
            <a:r>
              <a:rPr lang="fa-IR" dirty="0"/>
              <a:t>(</a:t>
            </a:r>
            <a:r>
              <a:rPr lang="ar-SA" dirty="0"/>
              <a:t>برای مقایسه </a:t>
            </a:r>
            <a:r>
              <a:rPr lang="ar-SA" b="1" dirty="0"/>
              <a:t>قبل و بعد</a:t>
            </a:r>
            <a:r>
              <a:rPr lang="ar-SA" dirty="0"/>
              <a:t> در یک شرایط مشابه</a:t>
            </a:r>
            <a:r>
              <a:rPr lang="fa-IR" dirty="0"/>
              <a:t>)</a:t>
            </a:r>
          </a:p>
          <a:p>
            <a:pPr algn="r" rtl="1"/>
            <a:r>
              <a:rPr lang="en-US" dirty="0"/>
              <a:t>ANOVA</a:t>
            </a:r>
            <a:r>
              <a:rPr lang="fa-IR" dirty="0"/>
              <a:t>(</a:t>
            </a:r>
            <a:r>
              <a:rPr lang="ar-SA" dirty="0"/>
              <a:t>برای مقایسه </a:t>
            </a:r>
            <a:r>
              <a:rPr lang="ar-SA" b="1" dirty="0"/>
              <a:t>میانگین‌ها بین گروه‌ها یا شرایط مختلف</a:t>
            </a:r>
            <a:r>
              <a:rPr lang="fa-IR" dirty="0"/>
              <a:t>)</a:t>
            </a:r>
          </a:p>
          <a:p>
            <a:pPr algn="r" rtl="1"/>
            <a:r>
              <a:rPr lang="ar-SA" dirty="0"/>
              <a:t>رگرسیون خطی</a:t>
            </a:r>
            <a:r>
              <a:rPr lang="fa-IR" dirty="0"/>
              <a:t>(</a:t>
            </a:r>
            <a:r>
              <a:rPr lang="ar-SA" dirty="0"/>
              <a:t>برای این‌که بفهمند </a:t>
            </a:r>
            <a:r>
              <a:rPr lang="ar-SA" b="1" dirty="0"/>
              <a:t>چه چیزهایی واقعاً روی نتیجه اثر دارند</a:t>
            </a:r>
            <a:r>
              <a:rPr lang="ar-SA" dirty="0"/>
              <a:t> وقتی همه عوامل با هم دیده می‌شوند</a:t>
            </a:r>
            <a:r>
              <a:rPr lang="fa-IR" dirty="0"/>
              <a:t>)</a:t>
            </a:r>
          </a:p>
          <a:p>
            <a:pPr algn="r" rtl="1"/>
            <a:r>
              <a:rPr lang="ar-SA" dirty="0"/>
              <a:t>رگرسیون </a:t>
            </a:r>
            <a:r>
              <a:rPr lang="en-US" dirty="0"/>
              <a:t>LASSO</a:t>
            </a:r>
            <a:r>
              <a:rPr lang="fa-IR" dirty="0"/>
              <a:t>(</a:t>
            </a:r>
            <a:r>
              <a:rPr lang="ar-SA" dirty="0"/>
              <a:t>برای </a:t>
            </a:r>
            <a:r>
              <a:rPr lang="ar-SA" b="1" dirty="0"/>
              <a:t>ساده‌سازی مدل</a:t>
            </a:r>
            <a:r>
              <a:rPr lang="ar-SA" dirty="0"/>
              <a:t> و حذف عوامل کم‌اهمیت</a:t>
            </a:r>
            <a:r>
              <a:rPr lang="fa-IR" dirty="0"/>
              <a:t>)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8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در شروع، ۱۹۲ پزشک شرکت کردند و بعد از کامل کردن آزمون، ۱۸۶ نفر باقی ماندند</a:t>
            </a:r>
            <a:endParaRPr lang="fa-IR" dirty="0"/>
          </a:p>
          <a:p>
            <a:pPr algn="r" rtl="1"/>
            <a:r>
              <a:rPr lang="fa-IR" dirty="0"/>
              <a:t>در آزمون راند اول</a:t>
            </a:r>
            <a:endParaRPr lang="en-US" dirty="0"/>
          </a:p>
          <a:p>
            <a:pPr algn="r" rtl="1"/>
            <a:r>
              <a:rPr lang="ar-SA" dirty="0"/>
              <a:t>روی هم رفته، گروه‌ها از نظر خصوصیات اولیه تفاوت زیادی نداشتند،</a:t>
            </a:r>
            <a:endParaRPr lang="fa-IR" dirty="0"/>
          </a:p>
          <a:p>
            <a:pPr algn="r" rtl="1"/>
            <a:r>
              <a:rPr lang="ar-SA" dirty="0"/>
              <a:t> اما </a:t>
            </a:r>
            <a:r>
              <a:rPr lang="ar-SA" b="1" dirty="0"/>
              <a:t>پزشکان از </a:t>
            </a:r>
            <a:r>
              <a:rPr lang="ar-SA" dirty="0"/>
              <a:t>بیمارستان‌های بزرگ شهری در شرق در مقابل مناطق کمتر توسعه‌یافته</a:t>
            </a:r>
            <a:r>
              <a:rPr lang="fa-IR" dirty="0"/>
              <a:t> بهتر بودند</a:t>
            </a:r>
          </a:p>
          <a:p>
            <a:pPr algn="r" rtl="1"/>
            <a:r>
              <a:rPr lang="ar-SA" dirty="0"/>
              <a:t>پزشکان بخش‌های تنفسی کودکان</a:t>
            </a:r>
            <a:r>
              <a:rPr lang="fa-IR" dirty="0"/>
              <a:t> </a:t>
            </a:r>
          </a:p>
          <a:p>
            <a:pPr algn="r" rtl="1"/>
            <a:r>
              <a:rPr lang="fa-IR" dirty="0"/>
              <a:t>(</a:t>
            </a:r>
            <a:r>
              <a:rPr lang="en-US" dirty="0"/>
              <a:t>LASSO</a:t>
            </a:r>
            <a:r>
              <a:rPr lang="fa-IR" dirty="0"/>
              <a:t> برای حذف عوامل کم اهمیت)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این جدول هم براساس کیانگین پاسخ دهی به ابعاد محتلف تست استفاده شده می بینید.</a:t>
            </a:r>
          </a:p>
          <a:p>
            <a:pPr algn="r" rtl="1"/>
            <a:r>
              <a:rPr lang="ar-SA" dirty="0"/>
              <a:t>همه پزشکان در پیشگیری از آسم کمترین امتیاز را کسب کردند و پس از آن تشخیص آسم قرار گرفت</a:t>
            </a:r>
            <a:endParaRPr lang="fa-IR" dirty="0"/>
          </a:p>
          <a:p>
            <a:pPr algn="r" rtl="1"/>
            <a:r>
              <a:rPr lang="fa-IR" dirty="0"/>
              <a:t>تفاوت های معنا دار در بین </a:t>
            </a:r>
            <a:r>
              <a:rPr lang="fa-IR" b="1" dirty="0"/>
              <a:t>پیشگیری</a:t>
            </a:r>
            <a:r>
              <a:rPr lang="fa-IR" dirty="0"/>
              <a:t>، </a:t>
            </a:r>
            <a:r>
              <a:rPr lang="fa-IR" b="1" dirty="0"/>
              <a:t>تشخیص</a:t>
            </a:r>
            <a:r>
              <a:rPr lang="fa-IR" dirty="0"/>
              <a:t> و </a:t>
            </a:r>
            <a:r>
              <a:rPr lang="fa-IR" b="1" dirty="0"/>
              <a:t>فارماکو لوژی </a:t>
            </a:r>
            <a:r>
              <a:rPr lang="fa-IR" dirty="0"/>
              <a:t>مشاهده  شد و سایر موارد تفاوت معنا داری بین سه گروه دیده نشد.</a:t>
            </a:r>
          </a:p>
          <a:p>
            <a:pPr algn="r" rtl="1"/>
            <a:r>
              <a:rPr lang="fa-IR" dirty="0"/>
              <a:t>بیمارستان های تخصصی شرقی( کرم رنگ)</a:t>
            </a:r>
          </a:p>
          <a:p>
            <a:pPr algn="r" rtl="1"/>
            <a:r>
              <a:rPr lang="ar-SA" b="1" dirty="0"/>
              <a:t>پزشکان در نواحی توسعه‌یافته‌تر، بهتر بودند</a:t>
            </a:r>
            <a:endParaRPr lang="ar-SA" dirty="0"/>
          </a:p>
          <a:p>
            <a:pPr algn="r" rtl="1"/>
            <a:r>
              <a:rPr lang="ar-SA" dirty="0"/>
              <a:t>پزشکان عمومی و غیرتخصصی، نسبت به تخصصی‌ها نمرات پایین‌تری داشتند</a:t>
            </a:r>
            <a:br>
              <a:rPr lang="ar-SA" dirty="0"/>
            </a:br>
            <a:r>
              <a:rPr lang="ar-SA" dirty="0"/>
              <a:t>این یعنی «</a:t>
            </a:r>
            <a:r>
              <a:rPr lang="ar-SA" b="1" dirty="0"/>
              <a:t>پیش‌زمینه </a:t>
            </a:r>
            <a:r>
              <a:rPr lang="ar-SA" dirty="0"/>
              <a:t>و </a:t>
            </a:r>
            <a:r>
              <a:rPr lang="ar-SA" b="1" dirty="0"/>
              <a:t>تجربه قبلی </a:t>
            </a:r>
            <a:r>
              <a:rPr lang="ar-SA" dirty="0"/>
              <a:t>مهم بود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براساس </a:t>
            </a:r>
            <a:r>
              <a:rPr lang="en-US" dirty="0"/>
              <a:t>ANOVA-T TEST-</a:t>
            </a:r>
            <a:r>
              <a:rPr lang="fa-IR" dirty="0"/>
              <a:t>ویلکاکسون</a:t>
            </a:r>
          </a:p>
          <a:p>
            <a:pPr algn="r" rtl="1"/>
            <a:r>
              <a:rPr lang="fa-IR" dirty="0"/>
              <a:t>نمره کلی قبل و بعد </a:t>
            </a:r>
          </a:p>
          <a:p>
            <a:pPr algn="r" rtl="1"/>
            <a:r>
              <a:rPr lang="ar-SA" dirty="0"/>
              <a:t>گروه مداخله (</a:t>
            </a:r>
            <a:r>
              <a:rPr lang="en-US" dirty="0"/>
              <a:t>ChatGPT)</a:t>
            </a:r>
            <a:r>
              <a:rPr lang="fa-IR" dirty="0"/>
              <a:t> </a:t>
            </a:r>
            <a:r>
              <a:rPr lang="ar-SA" dirty="0"/>
              <a:t>حدود </a:t>
            </a:r>
            <a:r>
              <a:rPr lang="ar-SA" b="1" dirty="0"/>
              <a:t>۲۰ نمره افزایش</a:t>
            </a:r>
            <a:endParaRPr lang="fa-IR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گروه کنترل</a:t>
            </a:r>
            <a:r>
              <a:rPr lang="fa-IR" dirty="0"/>
              <a:t>           </a:t>
            </a:r>
            <a:r>
              <a:rPr lang="ar-SA" dirty="0"/>
              <a:t>حدود </a:t>
            </a:r>
            <a:r>
              <a:rPr lang="ar-SA" b="1" dirty="0"/>
              <a:t>۵ نمره افزایش</a:t>
            </a:r>
            <a:endParaRPr lang="ar-SA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سهولت سوالات</a:t>
            </a:r>
          </a:p>
          <a:p>
            <a:pPr algn="r" rtl="1"/>
            <a:r>
              <a:rPr lang="fa-IR" dirty="0"/>
              <a:t>بعد از مداخله هر دو گروه براشون سوالات راحت تر بود، بیشتر در گروه مداخله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رضایت از پاسخ هایی که دادن</a:t>
            </a:r>
          </a:p>
          <a:p>
            <a:pPr algn="r" rtl="1"/>
            <a:r>
              <a:rPr lang="fa-IR" dirty="0"/>
              <a:t>در گروه مداخله بهتر بوده ولی در گروه کنترل خیلی زیاد نبوده</a:t>
            </a:r>
          </a:p>
          <a:p>
            <a:pPr algn="r" rtl="1"/>
            <a:r>
              <a:rPr lang="fa-IR" dirty="0"/>
              <a:t>میانه ها حساب شده در این شکل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ارزیابی بیما(بهتر شده ولی نه خیلی) </a:t>
            </a:r>
          </a:p>
          <a:p>
            <a:pPr algn="r" rtl="1"/>
            <a:r>
              <a:rPr lang="fa-IR" dirty="0"/>
              <a:t>پاتوفیزیولوژی(بهبود قابل توجه)</a:t>
            </a:r>
          </a:p>
          <a:p>
            <a:pPr algn="r" rtl="1"/>
            <a:r>
              <a:rPr lang="fa-IR" dirty="0"/>
              <a:t>هر دو عملکرد صعودی هر دو گروه و محسوس تر گروه مداخله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پیشگیری</a:t>
            </a:r>
          </a:p>
          <a:p>
            <a:pPr algn="r" rtl="1"/>
            <a:r>
              <a:rPr lang="fa-IR" dirty="0"/>
              <a:t>درمان (بهبود چشمگیر)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تشخیص( بهتر شده ولی نه خیلی)</a:t>
            </a:r>
          </a:p>
          <a:p>
            <a:pPr algn="r" rtl="1"/>
            <a:r>
              <a:rPr lang="fa-IR" dirty="0"/>
              <a:t>فارماکولوژی (خیلی تغییر نکرده حتی در بزرگ شرق کنترل بهتر بوده)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29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دو هفته پس از پایان مداخله، ما یک نظرسنجی پرسشنامه آنلاین از همه شرکت‌کنندگان انجام دادیم که در مجموع ۱۸۵ پرسشنامه </a:t>
            </a:r>
            <a:r>
              <a:rPr lang="fa-IR" dirty="0"/>
              <a:t>پر</a:t>
            </a:r>
            <a:r>
              <a:rPr lang="ar-SA" dirty="0"/>
              <a:t> شد </a:t>
            </a:r>
            <a:r>
              <a:rPr lang="fa-IR" dirty="0"/>
              <a:t>( از هر دو گروه)</a:t>
            </a:r>
          </a:p>
          <a:p>
            <a:pPr algn="r" rtl="1"/>
            <a:endParaRPr lang="fa-IR" dirty="0"/>
          </a:p>
          <a:p>
            <a:pPr algn="r" rtl="1"/>
            <a:r>
              <a:rPr lang="ar-SA" dirty="0"/>
              <a:t>ما استفاده از </a:t>
            </a:r>
            <a:r>
              <a:rPr lang="en-US" dirty="0"/>
              <a:t>ChatGPT </a:t>
            </a:r>
            <a:r>
              <a:rPr lang="ar-SA" dirty="0"/>
              <a:t>توسط گروه‌های کنترل و مداخله را در ۲ هفته گذشته بررسی کردیم. میزان استفاده از </a:t>
            </a:r>
            <a:r>
              <a:rPr lang="en-US" dirty="0"/>
              <a:t>ChatGPT </a:t>
            </a:r>
            <a:r>
              <a:rPr lang="ar-SA" dirty="0"/>
              <a:t>در گروه مداخله از </a:t>
            </a:r>
            <a:r>
              <a:rPr lang="ar-SA" b="1" dirty="0"/>
              <a:t>۶.۳٪</a:t>
            </a:r>
            <a:r>
              <a:rPr lang="ar-SA" dirty="0"/>
              <a:t> قبل از مداخله به </a:t>
            </a:r>
            <a:r>
              <a:rPr lang="ar-SA" b="1" dirty="0"/>
              <a:t>۶۲٪</a:t>
            </a:r>
            <a:r>
              <a:rPr lang="ar-SA" dirty="0"/>
              <a:t> افزایش یافت،</a:t>
            </a:r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ar-SA" dirty="0"/>
              <a:t> در حالی که میزان استفاده در گروه کنترل در سطح بسیار پایینی باقی ماند</a:t>
            </a:r>
            <a:r>
              <a:rPr lang="fa-IR" dirty="0"/>
              <a:t>.</a:t>
            </a:r>
            <a:r>
              <a:rPr lang="fa-IR" b="1" dirty="0"/>
              <a:t>(4.3%)</a:t>
            </a:r>
          </a:p>
          <a:p>
            <a:pPr algn="r" rtl="1"/>
            <a:endParaRPr lang="fa-IR" dirty="0"/>
          </a:p>
          <a:p>
            <a:pPr algn="r" rtl="1"/>
            <a:r>
              <a:rPr lang="ar-SA" dirty="0"/>
              <a:t>گروه مداخله با </a:t>
            </a:r>
            <a:r>
              <a:rPr lang="en-US" dirty="0"/>
              <a:t>ChatGPT </a:t>
            </a:r>
            <a:r>
              <a:rPr lang="ar-SA" dirty="0"/>
              <a:t>بیشتر </a:t>
            </a:r>
            <a:r>
              <a:rPr lang="ar-SA" b="1" dirty="0"/>
              <a:t>آشنا</a:t>
            </a:r>
            <a:r>
              <a:rPr lang="ar-SA" dirty="0"/>
              <a:t> شدند و به دلیل </a:t>
            </a:r>
            <a:r>
              <a:rPr lang="ar-SA" b="1" dirty="0"/>
              <a:t>مفید بودن </a:t>
            </a:r>
            <a:r>
              <a:rPr lang="ar-SA" dirty="0"/>
              <a:t>و </a:t>
            </a:r>
            <a:r>
              <a:rPr lang="ar-SA" b="1" dirty="0"/>
              <a:t>اثربخشی</a:t>
            </a:r>
            <a:r>
              <a:rPr lang="ar-SA" dirty="0"/>
              <a:t> آن، رتبه‌بندی بالاتری ارائه دادند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چهار سناریوی برتر استفاده، کارهای اداری، جستجوی متون، ترجمه و ویرایش و نوشتن پایان‌نامه بودند.</a:t>
            </a:r>
            <a:endParaRPr lang="fa-IR" dirty="0"/>
          </a:p>
          <a:p>
            <a:pPr algn="r" rtl="1"/>
            <a:r>
              <a:rPr lang="fa-IR" dirty="0"/>
              <a:t>چین هم مثل ایرانه در این زمینه با این تفاوت که احتمالا در ایران 4 تا 1 برعکسه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3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آموزش </a:t>
            </a:r>
            <a:r>
              <a:rPr lang="en-US" dirty="0"/>
              <a:t>ChatGPT </a:t>
            </a:r>
            <a:r>
              <a:rPr lang="ar-SA" dirty="0"/>
              <a:t>باعث </a:t>
            </a:r>
            <a:r>
              <a:rPr lang="ar-SA" b="1" dirty="0"/>
              <a:t>بهبود</a:t>
            </a:r>
            <a:r>
              <a:rPr lang="ar-SA" dirty="0"/>
              <a:t> قابل توجه </a:t>
            </a:r>
            <a:r>
              <a:rPr lang="ar-SA" b="1" dirty="0"/>
              <a:t>مهارت</a:t>
            </a:r>
            <a:r>
              <a:rPr lang="ar-SA" dirty="0"/>
              <a:t> پزشکان در </a:t>
            </a:r>
            <a:r>
              <a:rPr lang="ar-SA" b="1" dirty="0"/>
              <a:t>مدیریت آسم کودکان </a:t>
            </a:r>
            <a:r>
              <a:rPr lang="ar-SA" dirty="0"/>
              <a:t>شد (حدود </a:t>
            </a:r>
            <a:r>
              <a:rPr lang="ar-SA" b="1" dirty="0"/>
              <a:t>+۲۰ نمره</a:t>
            </a:r>
            <a:r>
              <a:rPr lang="ar-SA" dirty="0"/>
              <a:t>)</a:t>
            </a:r>
            <a:endParaRPr lang="fa-IR" dirty="0"/>
          </a:p>
          <a:p>
            <a:pPr algn="r" rtl="1"/>
            <a:endParaRPr lang="ar-SA" dirty="0"/>
          </a:p>
          <a:p>
            <a:pPr algn="r" rtl="1"/>
            <a:r>
              <a:rPr lang="en-US" dirty="0"/>
              <a:t>✅ </a:t>
            </a:r>
            <a:r>
              <a:rPr lang="ar-SA" dirty="0"/>
              <a:t>گروه کنترل فقط کمی بهتر شد (</a:t>
            </a:r>
            <a:r>
              <a:rPr lang="ar-SA" b="1" dirty="0"/>
              <a:t>+۵ نمره</a:t>
            </a:r>
            <a:r>
              <a:rPr lang="ar-SA" dirty="0"/>
              <a:t>)</a:t>
            </a:r>
            <a:endParaRPr lang="fa-IR" dirty="0"/>
          </a:p>
          <a:p>
            <a:pPr algn="r" rtl="1"/>
            <a:endParaRPr lang="ar-SA" dirty="0"/>
          </a:p>
          <a:p>
            <a:pPr algn="r" rtl="1"/>
            <a:r>
              <a:rPr lang="en-US" dirty="0"/>
              <a:t>✅ </a:t>
            </a:r>
            <a:r>
              <a:rPr lang="ar-SA" dirty="0"/>
              <a:t>بعد از آموزش، اکثر پزشکان </a:t>
            </a:r>
            <a:r>
              <a:rPr lang="ar-SA" b="1" dirty="0"/>
              <a:t>گروه مداخله واقعاً از </a:t>
            </a:r>
            <a:r>
              <a:rPr lang="en-US" b="1" dirty="0"/>
              <a:t>ChatGPT </a:t>
            </a:r>
            <a:r>
              <a:rPr lang="ar-SA" b="1" dirty="0"/>
              <a:t>استفاده کردند</a:t>
            </a:r>
            <a:endParaRPr lang="fa-IR" b="1" dirty="0"/>
          </a:p>
          <a:p>
            <a:pPr algn="r" rtl="1"/>
            <a:endParaRPr lang="ar-SA" b="1" dirty="0"/>
          </a:p>
          <a:p>
            <a:pPr algn="r" rtl="1"/>
            <a:r>
              <a:rPr lang="en-US" dirty="0"/>
              <a:t>✅ </a:t>
            </a:r>
            <a:r>
              <a:rPr lang="ar-SA" b="1" dirty="0"/>
              <a:t>تجربه </a:t>
            </a:r>
            <a:r>
              <a:rPr lang="ar-SA" dirty="0"/>
              <a:t>و </a:t>
            </a:r>
            <a:r>
              <a:rPr lang="ar-SA" b="1" dirty="0"/>
              <a:t>رضایت پزشکان از پاسخ‌ها بالاتر رفت</a:t>
            </a:r>
            <a:endParaRPr lang="fa-IR" b="1" dirty="0"/>
          </a:p>
          <a:p>
            <a:pPr algn="r" rtl="1"/>
            <a:endParaRPr lang="ar-SA" b="1" dirty="0"/>
          </a:p>
          <a:p>
            <a:pPr algn="r" rtl="1"/>
            <a:r>
              <a:rPr lang="en-US" dirty="0"/>
              <a:t>✅ </a:t>
            </a:r>
            <a:r>
              <a:rPr lang="ar-SA" b="1" dirty="0"/>
              <a:t>تأثیر آموزش حتی ۲ هفته بعد </a:t>
            </a:r>
            <a:r>
              <a:rPr lang="ar-SA" dirty="0"/>
              <a:t>هنوز مشاهده شد</a:t>
            </a:r>
            <a:endParaRPr lang="fa-IR" dirty="0"/>
          </a:p>
          <a:p>
            <a:pPr algn="r" rtl="1"/>
            <a:endParaRPr lang="ar-SA" dirty="0"/>
          </a:p>
          <a:p>
            <a:pPr algn="r" rtl="1"/>
            <a:r>
              <a:rPr lang="en-US" dirty="0"/>
              <a:t>📊 </a:t>
            </a:r>
            <a:r>
              <a:rPr lang="ar-SA" dirty="0"/>
              <a:t>یعنی — </a:t>
            </a:r>
            <a:r>
              <a:rPr lang="ar-SA" b="1" dirty="0"/>
              <a:t>این روش آموزش واقعا مفید بود </a:t>
            </a:r>
            <a:r>
              <a:rPr lang="ar-SA" dirty="0"/>
              <a:t>و </a:t>
            </a:r>
            <a:r>
              <a:rPr lang="ar-SA" b="1" dirty="0"/>
              <a:t>نه فقط آماری</a:t>
            </a:r>
            <a:r>
              <a:rPr lang="ar-SA" dirty="0"/>
              <a:t>، بلکه </a:t>
            </a:r>
            <a:r>
              <a:rPr lang="ar-SA" b="1" dirty="0"/>
              <a:t>در عمل هم پذیرفته شد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2800 دلار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83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 rtl="1">
              <a:buAutoNum type="arabicPeriod"/>
            </a:pPr>
            <a:r>
              <a:rPr lang="fa-IR" dirty="0"/>
              <a:t>در عنوان فقط گفته مناطق توسعه نیافته در صورتی که در ادامه ذکر کرده که مناطق توسعه یافته هم در این مطالعه وجود دارد.</a:t>
            </a:r>
            <a:endParaRPr lang="en-US" dirty="0"/>
          </a:p>
          <a:p>
            <a:pPr marL="228600" indent="-228600" algn="r" rtl="1">
              <a:buAutoNum type="arabicPeriod"/>
            </a:pPr>
            <a:r>
              <a:rPr lang="fa-IR" dirty="0"/>
              <a:t>گروه کنترل ندارد</a:t>
            </a:r>
          </a:p>
          <a:p>
            <a:pPr marL="228600" indent="-228600" algn="r" rtl="1">
              <a:buAutoNum type="arabicPeriod"/>
            </a:pPr>
            <a:r>
              <a:rPr lang="fa-IR" dirty="0"/>
              <a:t>فقط بیمارستان دولتی و غیر دولتی از منطقه شرق آورده نه غرب و مرکز</a:t>
            </a:r>
          </a:p>
          <a:p>
            <a:pPr marL="228600" indent="-228600" algn="r" rtl="1">
              <a:buAutoNum type="arabicPeriod"/>
            </a:pPr>
            <a:r>
              <a:rPr lang="fa-IR" dirty="0"/>
              <a:t>مدام مقایسه هاش بیشتر براساس سه منطقه بیمارستان هاست تا گروه بندی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مزمن و شایع- التهاب مجاری هوایی-سرفه و خس خس- ژنتیک، سن و بیماری همراه</a:t>
            </a:r>
          </a:p>
          <a:p>
            <a:pPr algn="r" rtl="1"/>
            <a:r>
              <a:rPr lang="fa-IR"/>
              <a:t>سه نوع آلرژی شایع کودکان</a:t>
            </a:r>
            <a:endParaRPr lang="fa-IR" dirty="0"/>
          </a:p>
          <a:p>
            <a:pPr algn="r" rtl="1"/>
            <a:r>
              <a:rPr lang="fa-IR" dirty="0"/>
              <a:t>-</a:t>
            </a:r>
          </a:p>
          <a:p>
            <a:pPr algn="r" rtl="1"/>
            <a:r>
              <a:rPr lang="fa-IR" dirty="0"/>
              <a:t>آسم شدید در دوران کودکی، 5 تا 10 درصد از کل موارد آسم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علاوه بر موارد قبلی-الودگی هوا،تشخیص نادرست،مدیریت ضعیف بیماری و عفونت های مکرر- منجر به افزایش چالش های این بیماری میشه</a:t>
            </a:r>
          </a:p>
          <a:p>
            <a:pPr algn="r" rtl="1"/>
            <a:r>
              <a:rPr lang="fa-IR" dirty="0"/>
              <a:t>آگاهی محدود-ذات الریه-درمان به سمت تخفیف علائم</a:t>
            </a:r>
          </a:p>
          <a:p>
            <a:pPr algn="r" rtl="1"/>
            <a:r>
              <a:rPr lang="fa-IR" dirty="0"/>
              <a:t>پکن-روستایی 48.9%   شهری 73.9%- تنها 35% از کودکان روستایی درمان مناسب دریافت می کنند. با توجه به این – نیاز فوری- مهارت ارائه دهندگان-در مدیریت آسم کودکان- به ویژه در مناطق محروم بهبود پیدا کند.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LLM</a:t>
            </a:r>
            <a:r>
              <a:rPr lang="fa-IR" dirty="0"/>
              <a:t> – پتانسیل بالا-کاربرد پزشکی</a:t>
            </a:r>
          </a:p>
          <a:p>
            <a:pPr algn="r" rtl="1"/>
            <a:r>
              <a:rPr lang="fa-IR" dirty="0"/>
              <a:t>تحلیل متون پزشکی-پشتیبانی از تصمی گیری- دقیق </a:t>
            </a:r>
          </a:p>
          <a:p>
            <a:pPr algn="r" rtl="1"/>
            <a:r>
              <a:rPr lang="ar-SA" dirty="0"/>
              <a:t>در این مطالعه، هدف این بود که بفهمند آموزش استفاده از </a:t>
            </a:r>
            <a:r>
              <a:rPr lang="en-US" b="1" dirty="0"/>
              <a:t>ChatGPT</a:t>
            </a:r>
            <a:r>
              <a:rPr lang="en-US" dirty="0"/>
              <a:t> </a:t>
            </a:r>
            <a:r>
              <a:rPr lang="ar-SA" dirty="0"/>
              <a:t>به پزشکان چقدر می‌تواند باعث بهتر شدن مهارت‌هایشان در مدیریت آسم کودکان 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سه منطقه چین</a:t>
            </a:r>
          </a:p>
          <a:p>
            <a:pPr algn="r" rtl="1"/>
            <a:r>
              <a:rPr lang="fa-IR" dirty="0"/>
              <a:t>اکثریت: خانوم-بدون تخصص در حوزه اطفال-پزشک اتند-بخش داخلی کودکان- عدم استفاده از </a:t>
            </a:r>
            <a:r>
              <a:rPr lang="en-US" dirty="0"/>
              <a:t>CHATGPT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 تا 14 ژانویه  2024</a:t>
            </a:r>
          </a:p>
          <a:p>
            <a:pPr algn="r" rtl="1"/>
            <a:r>
              <a:rPr lang="ar-SA" dirty="0"/>
              <a:t>یعنی فقط پزشکانی که واقعاً زیاد با کودکان مریض سروکار دارند انتخاب شدند تا نتیجه واقعی‌تر باشد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بعد از </a:t>
            </a:r>
            <a:r>
              <a:rPr lang="ar-SA" b="1" dirty="0"/>
              <a:t>آزمون اول</a:t>
            </a:r>
            <a:r>
              <a:rPr lang="ar-SA" dirty="0"/>
              <a:t> بود که به آنها می‌گفتند در کدام گروه قرار گرفته‌اند</a:t>
            </a:r>
            <a:r>
              <a:rPr lang="fa-IR" dirty="0"/>
              <a:t>. </a:t>
            </a:r>
            <a:r>
              <a:rPr lang="ar-SA" dirty="0"/>
              <a:t>این کار باعث می‌شود که پاسخ‌دهیشان در آزمون اول تحت تاثیر این موضوع نباشد</a:t>
            </a:r>
            <a:endParaRPr lang="fa-IR" dirty="0"/>
          </a:p>
          <a:p>
            <a:pPr algn="r" rtl="1"/>
            <a:r>
              <a:rPr lang="ar-SA" dirty="0"/>
              <a:t>سپس دوباره همان سوالات تست داده شد، اما این بار گروه مداخله‌گر می‌توانست از </a:t>
            </a:r>
            <a:r>
              <a:rPr lang="en-US" dirty="0"/>
              <a:t>ChatGPT </a:t>
            </a:r>
            <a:r>
              <a:rPr lang="ar-SA" dirty="0"/>
              <a:t>و راهنماهای رسمی پزشکی کمک بگیرد. گروه کنترل فقط از روش‌های معمول جست‌وجوی اینترنتی و همان راهنماها استفاده کرد</a:t>
            </a:r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سوالات آزمون از یک منبع معتبر گرفته شدند</a:t>
            </a:r>
            <a:endParaRPr lang="fa-IR" dirty="0"/>
          </a:p>
          <a:p>
            <a:pPr algn="r" rtl="1"/>
            <a:r>
              <a:rPr lang="fa-IR" dirty="0"/>
              <a:t>ارزیلبی-تشخیص-فیزیولوژی-فارماکولوژی-پیشگیری- درمان</a:t>
            </a:r>
          </a:p>
          <a:p>
            <a:pPr algn="r" rtl="1"/>
            <a:r>
              <a:rPr lang="ar-SA" dirty="0"/>
              <a:t>علاوه بر نمره کلی، از پزشکان خواسته شد در مقیاس ۱ تا ۱۰ میزان</a:t>
            </a:r>
            <a:r>
              <a:rPr lang="fa-IR" dirty="0"/>
              <a:t> سهولت سوالات-رضایت از پاسخ های داده شده- میزان کمک ابزار آموزش داده شده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B7FE3-AE9E-42DE-9B45-9B1362806E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1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81F-DEF7-4294-AF9A-C75460946D17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BDAA-091B-49FA-AF6A-1152A7432999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F8A4-76BE-487F-8180-E574623C81C8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862A-7E3A-41AD-91B1-59078365FE83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0B7C-D62C-40F1-997B-EB0513DDC38C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959C-6C96-45DC-BB75-56AD4DF129B1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A65A-C960-4205-84F2-BF1AA783E94F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DB8F-4B53-4241-8034-32195CD482E2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77D-0107-4448-B5AF-F961CEA5DE01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079E-17C6-4563-8997-974435A527DD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6ED8-B9DD-4CC2-8E16-EFB27665FD96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7B6-08CD-48EF-ADFA-1437ACE3E4DB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C9A-32AE-4299-AFA4-AB2E9A28DA10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6B1F-7C03-42C8-8BC1-9DCD222A52AD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ABF-C9BC-4CAC-8890-C2918DFBA74D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AF1-F97B-479F-91D1-672BA918326C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0D1D-A1F6-46D8-97C8-EDDDD5C928FC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E4389E-302B-4293-9390-C83D66D1C2E7}" type="datetime1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F6FE-06ED-4D5E-14DB-705B09C20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095194"/>
            <a:ext cx="8825658" cy="3133271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pediatric asthma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in underdeveloped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through ChatGPT training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doctors: a randomized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trial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EFD53-B5B5-349A-EC03-B7A5F1A22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45025"/>
            <a:ext cx="8825658" cy="8614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Dr Aynaz Norani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Kasra Kashani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1559-FD08-08C0-3149-B2696079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45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7DD6-BA29-DBF4-3312-6565A1E5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A800-4288-E1CA-C8EC-04C96C46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test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Wilcoxon test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Paired t-test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analyses were conducted using R version 4.3.2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3570B-8711-82A2-DE46-B49E6BBA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35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76BB-73ED-FE5A-9411-653CFE3D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fa-I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associated with scores in the first round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1C3C-BCBA-B93A-6E09-7EA103C8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F3AA37-95F1-4739-EEFF-4880CA5C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40" t="41811" r="11582" b="25103"/>
          <a:stretch>
            <a:fillRect/>
          </a:stretch>
        </p:blipFill>
        <p:spPr>
          <a:xfrm>
            <a:off x="884463" y="1977425"/>
            <a:ext cx="10197296" cy="428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765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79B3-0DB5-8B77-1785-F9824D69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in the</a:t>
            </a:r>
            <a:r>
              <a:rPr lang="fa-I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69BD-905B-C277-5F62-565A3BDB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C6A28E-EED5-F898-C5A1-1DB34EA1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55" t="16790" r="15124" b="27023"/>
          <a:stretch>
            <a:fillRect/>
          </a:stretch>
        </p:blipFill>
        <p:spPr>
          <a:xfrm>
            <a:off x="646111" y="1670755"/>
            <a:ext cx="10899778" cy="47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54D3-94DE-9419-9AFF-F74DE5C0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704785-4477-0540-8A37-0F66E5A6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97" t="21728" r="27779" b="20330"/>
          <a:stretch>
            <a:fillRect/>
          </a:stretch>
        </p:blipFill>
        <p:spPr>
          <a:xfrm>
            <a:off x="135467" y="1185334"/>
            <a:ext cx="11864622" cy="55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BE3D-9DA3-932F-45BE-D7FCD2A6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0" y="164112"/>
            <a:ext cx="9404723" cy="1687266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core competencies of asthma management before and after the intervention</a:t>
            </a:r>
            <a:br>
              <a:rPr lang="fa-I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Assessment (B) pathophysiology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B3891-42B4-E4DD-530E-1D43B111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0B875A-3732-1980-9ACD-AB13D00B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32" t="22551" r="19136" b="34979"/>
          <a:stretch>
            <a:fillRect/>
          </a:stretch>
        </p:blipFill>
        <p:spPr>
          <a:xfrm>
            <a:off x="372007" y="2065868"/>
            <a:ext cx="10818732" cy="44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1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75A9-C160-3A89-1E6A-38CF47579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5164-D58B-9E90-1E5A-21F2A71C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0" y="164112"/>
            <a:ext cx="9404723" cy="1687266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core competencies of asthma management before and after the intervention</a:t>
            </a:r>
            <a:br>
              <a:rPr lang="fa-I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prevention (D) therapy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ADA2-8962-3F42-8C52-822FA7D0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12D47F-EA81-2DB7-534A-E22748E0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21" t="15506" r="19239" b="41399"/>
          <a:stretch>
            <a:fillRect/>
          </a:stretch>
        </p:blipFill>
        <p:spPr>
          <a:xfrm>
            <a:off x="372532" y="2077156"/>
            <a:ext cx="11413067" cy="43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6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A6F1A-F51A-EC14-68AB-E4AA2934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3C38-328C-EEC0-76B1-BAA75462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0" y="164112"/>
            <a:ext cx="9404723" cy="1687266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core competencies of asthma management before and after the intervention</a:t>
            </a:r>
            <a:br>
              <a:rPr lang="fa-I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(E)diagnosis (F) pharmacology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8D377-E904-F423-F5F7-C425594E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540188-15BE-DD95-F16B-536FAAE2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41" t="31605" r="19239" b="23621"/>
          <a:stretch>
            <a:fillRect/>
          </a:stretch>
        </p:blipFill>
        <p:spPr>
          <a:xfrm>
            <a:off x="317086" y="2167466"/>
            <a:ext cx="11671714" cy="45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9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403A-5154-188E-8B79-9F47F6D9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effects of the intervention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083F9-BF77-F1EC-FEAF-3A32D6E1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709E86-30D9-73D0-3469-20FAEA7B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91" t="28477" r="18004" b="17531"/>
          <a:stretch>
            <a:fillRect/>
          </a:stretch>
        </p:blipFill>
        <p:spPr>
          <a:xfrm>
            <a:off x="349956" y="1952977"/>
            <a:ext cx="11221155" cy="47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FB0C-1472-B7BC-F7E7-04BDD393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usage scenarios of ChatGPT</a:t>
            </a:r>
            <a:r>
              <a:rPr lang="fa-I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intervention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E5A4-9EE7-4DD8-F8F6-652A016C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39E63E-D96B-ECC9-3FC9-AAE9A0B646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32" t="27023" r="19136" b="21975"/>
          <a:stretch>
            <a:fillRect/>
          </a:stretch>
        </p:blipFill>
        <p:spPr>
          <a:xfrm>
            <a:off x="383821" y="1941689"/>
            <a:ext cx="11503379" cy="49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6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CB98-F10D-4A6D-4EB6-FE3DC1EF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4190-51EC-649E-C234-C8456189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ChatGPT training significantly improved physicians’ skills in managing pediatric asthma (about +20 points)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group did only slightly better (+5 points)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training, most physicians in the intervention group actually used ChatGPT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Physicians’ experience and satisfaction with the responses increased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the training was still observed even 2 weeks later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— this training method was really useful and was accepted not only statistically, but also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6C1AE-D386-8FCE-7D70-BE13D32E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5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9DA9-7EA6-DDED-F1F4-51E4F1AE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C487-3160-5748-8785-5899C36B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60160" cy="41954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Pediatrics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Indexed in: ISI, PubMed, Scopus, DOAJ</a:t>
            </a:r>
            <a:endParaRPr lang="fa-IR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IF: 2.00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38394-0452-F026-F047-033D99F3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9A2051-781B-DFE9-01F0-403025DE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84" r="1174" b="4312"/>
          <a:stretch>
            <a:fillRect/>
          </a:stretch>
        </p:blipFill>
        <p:spPr>
          <a:xfrm>
            <a:off x="5348472" y="1253764"/>
            <a:ext cx="6372520" cy="543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429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378F-9AED-55D9-8D38-B1430102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Appraisal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3ADE-EF94-96F8-8E30-4767D22D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title, only underdeveloped regions are mentioned, whereas the text later states that developed regions were also included in the study.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lacks a control group.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public and private hospitals from the eastern region were included, while hospitals from the western and central regions were not considered.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comparisons are primarily based on the three hospital regions rather than on the study group classification.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B0095-A697-E78A-8CE7-74881376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2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0F65-F10A-1DC0-4F15-ED19431E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3FE32F-7875-C838-795E-7D6B2F098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9989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F51C-F59B-D805-6766-193C2E13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287A-06A1-9D3E-3F20-BD4C9610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41" y="2561966"/>
            <a:ext cx="7163995" cy="314125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asthma is a common chronic airway inflammation causing coughing and wheezing.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Prevalence: Asthma 11%, Rhino</a:t>
            </a:r>
            <a:r>
              <a:rPr lang="fa-IR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 13.3%, Eczema 6.4%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asthma represents 5–10% of all childhood cases.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8C28-5A42-1F65-11A2-55190F4E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1C24F-5C25-76D7-2D57-40C74FAB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12" y="1593130"/>
            <a:ext cx="4924174" cy="473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92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CAF2-090E-08DE-2664-60466448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ADD2D-957E-F9BF-BEA3-69CD39E1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2024638"/>
            <a:ext cx="4364234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childhood asthma issues are linked to underdiagnosis, poor disease management, recurrent infections, and air pollution in developing regions.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awareness leads to misdiagnosis as pneumonia, causing children to receive only symptomatic treatment without proper asthma diagnosis.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C5AF4-E85C-24F1-2007-CAA300E6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3EC3A-BC8D-48C7-3EF6-ED956F0C1BD1}"/>
              </a:ext>
            </a:extLst>
          </p:cNvPr>
          <p:cNvSpPr txBox="1"/>
          <p:nvPr/>
        </p:nvSpPr>
        <p:spPr>
          <a:xfrm>
            <a:off x="5271941" y="2024638"/>
            <a:ext cx="60944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rural Beijing, asthma diagnosis is 48.9% vs. 73.9% in urban areas; only 35.6% of rural children receive regular asthmatic therapy.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an urgent need to improve healthcare providers’ skills in managing childhood asthma, especially in underserved regions.</a:t>
            </a:r>
          </a:p>
        </p:txBody>
      </p:sp>
    </p:spTree>
    <p:extLst>
      <p:ext uri="{BB962C8B-B14F-4D97-AF65-F5344CB8AC3E}">
        <p14:creationId xmlns:p14="http://schemas.microsoft.com/office/powerpoint/2010/main" val="187952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8F5B-5ED6-2B51-333D-258849BD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D1C5-C9DB-D40D-16E9-15D1E473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72" y="1853248"/>
            <a:ext cx="6390997" cy="384826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LLMs (e.g., ChatGPT) show strong potential in medical applications.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analyze large volumes of medical literature and patient data to support more accurate diagnosis and better treatment decisions.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evaluates how LLMs can improve physicians’ skills in managing childhood asthma, comparing intervention vs. control groups.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07BC0-613D-5FCA-7EEE-371EE1C6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026C6-3A61-6ECF-E4A0-18FEA608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328314"/>
            <a:ext cx="4854222" cy="4898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2100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D358-ADC0-0167-4702-941E23FE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53D67-16FD-0F82-B399-C15615E2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8E6BFB-A47F-FF37-E52B-9DD61666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74" t="12646" r="23683" b="16426"/>
          <a:stretch>
            <a:fillRect/>
          </a:stretch>
        </p:blipFill>
        <p:spPr>
          <a:xfrm>
            <a:off x="169682" y="1291472"/>
            <a:ext cx="118683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4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5CC2-FDF2-CCB5-A017-7417E017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F90F-8FB5-CE8A-FD2C-9DCE34C8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471532" cy="41954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January 1 to 14, 2024, doctors were invited online.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must meet the following requirements: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License in China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50 pediatric patients per week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5 asthma patients per week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use a phone/computer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B5C17-2A4A-A387-3399-B2707588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D7C17-1416-F12A-D141-3C3A0309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34" y="1748117"/>
            <a:ext cx="4501055" cy="480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79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1E52-99AA-4A2B-FF6B-44B55FB1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F8D0A-DB6B-ABB0-9D1A-7872C08A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54FAD5-9302-BFF2-DDE2-68020E97DFD7}"/>
              </a:ext>
            </a:extLst>
          </p:cNvPr>
          <p:cNvSpPr/>
          <p:nvPr/>
        </p:nvSpPr>
        <p:spPr>
          <a:xfrm>
            <a:off x="498834" y="2576377"/>
            <a:ext cx="1843355" cy="9965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09325A-C954-9BB2-B688-0229EFC14727}"/>
              </a:ext>
            </a:extLst>
          </p:cNvPr>
          <p:cNvSpPr/>
          <p:nvPr/>
        </p:nvSpPr>
        <p:spPr>
          <a:xfrm>
            <a:off x="498833" y="4307264"/>
            <a:ext cx="1843355" cy="9965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group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B10A463-0EC8-99E0-8EC4-ABAF795B980C}"/>
              </a:ext>
            </a:extLst>
          </p:cNvPr>
          <p:cNvSpPr/>
          <p:nvPr/>
        </p:nvSpPr>
        <p:spPr>
          <a:xfrm>
            <a:off x="2434659" y="2848642"/>
            <a:ext cx="657546" cy="4520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3809CB3-1DA6-FA44-97F1-4AD1B2DBB5BE}"/>
              </a:ext>
            </a:extLst>
          </p:cNvPr>
          <p:cNvSpPr/>
          <p:nvPr/>
        </p:nvSpPr>
        <p:spPr>
          <a:xfrm>
            <a:off x="2434659" y="4579529"/>
            <a:ext cx="657546" cy="4520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65D9D2-CFD4-5F81-8F98-8B3EBD2056A4}"/>
              </a:ext>
            </a:extLst>
          </p:cNvPr>
          <p:cNvSpPr/>
          <p:nvPr/>
        </p:nvSpPr>
        <p:spPr>
          <a:xfrm>
            <a:off x="3092205" y="2848642"/>
            <a:ext cx="1397286" cy="21829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round of testing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30493DE-B89A-7D58-7249-FEB07E582853}"/>
              </a:ext>
            </a:extLst>
          </p:cNvPr>
          <p:cNvSpPr/>
          <p:nvPr/>
        </p:nvSpPr>
        <p:spPr>
          <a:xfrm>
            <a:off x="4489491" y="2848642"/>
            <a:ext cx="657546" cy="4520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3339E4-BAF2-E839-6211-03C5635BFEB7}"/>
              </a:ext>
            </a:extLst>
          </p:cNvPr>
          <p:cNvSpPr/>
          <p:nvPr/>
        </p:nvSpPr>
        <p:spPr>
          <a:xfrm>
            <a:off x="4489491" y="4579528"/>
            <a:ext cx="657546" cy="4520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BB197-6E61-5363-4B64-C2297998EAC1}"/>
              </a:ext>
            </a:extLst>
          </p:cNvPr>
          <p:cNvSpPr/>
          <p:nvPr/>
        </p:nvSpPr>
        <p:spPr>
          <a:xfrm>
            <a:off x="5147037" y="2540417"/>
            <a:ext cx="1890445" cy="1032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5-minute training on using ChatGPT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DDC794-C574-D5E7-66B8-C24A9B5613C9}"/>
              </a:ext>
            </a:extLst>
          </p:cNvPr>
          <p:cNvSpPr/>
          <p:nvPr/>
        </p:nvSpPr>
        <p:spPr>
          <a:xfrm>
            <a:off x="5147037" y="4307264"/>
            <a:ext cx="1890445" cy="10325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5-minute training on medical literature search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821BEC-6BC2-7D97-7290-6FCE747E6436}"/>
              </a:ext>
            </a:extLst>
          </p:cNvPr>
          <p:cNvSpPr/>
          <p:nvPr/>
        </p:nvSpPr>
        <p:spPr>
          <a:xfrm>
            <a:off x="7695028" y="2848642"/>
            <a:ext cx="1397286" cy="21829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round of testing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E60F935-09AD-EBF7-3BE7-8B054D738658}"/>
              </a:ext>
            </a:extLst>
          </p:cNvPr>
          <p:cNvSpPr/>
          <p:nvPr/>
        </p:nvSpPr>
        <p:spPr>
          <a:xfrm>
            <a:off x="7037482" y="2848641"/>
            <a:ext cx="657546" cy="4520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0BADAC7-C0F4-887E-86CC-6BA9BBEFFCDB}"/>
              </a:ext>
            </a:extLst>
          </p:cNvPr>
          <p:cNvSpPr/>
          <p:nvPr/>
        </p:nvSpPr>
        <p:spPr>
          <a:xfrm>
            <a:off x="7037482" y="4579527"/>
            <a:ext cx="657546" cy="4520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360E3BC-B4AF-B9AB-D7B0-83C598F8FD04}"/>
              </a:ext>
            </a:extLst>
          </p:cNvPr>
          <p:cNvSpPr/>
          <p:nvPr/>
        </p:nvSpPr>
        <p:spPr>
          <a:xfrm>
            <a:off x="9092315" y="3507396"/>
            <a:ext cx="1315090" cy="86544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weeks later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833C2D-E7E6-8507-147C-8E73EB4A68BD}"/>
              </a:ext>
            </a:extLst>
          </p:cNvPr>
          <p:cNvSpPr/>
          <p:nvPr/>
        </p:nvSpPr>
        <p:spPr>
          <a:xfrm>
            <a:off x="10407405" y="2939397"/>
            <a:ext cx="1397286" cy="21829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ChatGPT training</a:t>
            </a:r>
          </a:p>
        </p:txBody>
      </p:sp>
    </p:spTree>
    <p:extLst>
      <p:ext uri="{BB962C8B-B14F-4D97-AF65-F5344CB8AC3E}">
        <p14:creationId xmlns:p14="http://schemas.microsoft.com/office/powerpoint/2010/main" val="66236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78A9-8CC5-15C1-E9C0-6D6BBA08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82476-7862-2EBF-7202-E41EB16D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454607"/>
            <a:ext cx="5212824" cy="49506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“Asthma guidelines: an assessment of physician understanding and practice”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were reviewed for various sections such as: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Assessment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Physiology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2E5D2-FDA8-21E6-9689-2774F8BF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48D5A-B070-F18C-F26F-949A4F82A126}"/>
              </a:ext>
            </a:extLst>
          </p:cNvPr>
          <p:cNvSpPr txBox="1"/>
          <p:nvPr/>
        </p:nvSpPr>
        <p:spPr>
          <a:xfrm>
            <a:off x="6096000" y="2647682"/>
            <a:ext cx="573475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Times New Roman" panose="02020603050405020304" pitchFamily="18" charset="0"/>
              <a:buChar char="►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overall score, physicians were asked to report on a scale of 1 to 10: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of the questions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the answers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the tools helped them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1033</TotalTime>
  <Words>1658</Words>
  <Application>Microsoft Office PowerPoint</Application>
  <PresentationFormat>Widescreen</PresentationFormat>
  <Paragraphs>228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Century Gothic</vt:lpstr>
      <vt:lpstr>Wingdings 3</vt:lpstr>
      <vt:lpstr>Times New Roman</vt:lpstr>
      <vt:lpstr>Ion</vt:lpstr>
      <vt:lpstr>Enhancing pediatric asthma management in underdeveloped regions through ChatGPT training for doctors: a randomized controlled trial</vt:lpstr>
      <vt:lpstr>Journal Details</vt:lpstr>
      <vt:lpstr>Introduction </vt:lpstr>
      <vt:lpstr>Introduction</vt:lpstr>
      <vt:lpstr>Introduction</vt:lpstr>
      <vt:lpstr>Methods</vt:lpstr>
      <vt:lpstr>Participant recruitment</vt:lpstr>
      <vt:lpstr>Methods</vt:lpstr>
      <vt:lpstr>Test questions</vt:lpstr>
      <vt:lpstr>Statistical analysis</vt:lpstr>
      <vt:lpstr>Results Factors associated with scores in the first round</vt:lpstr>
      <vt:lpstr>scores in the first round</vt:lpstr>
      <vt:lpstr>PowerPoint Presentation</vt:lpstr>
      <vt:lpstr>Six core competencies of asthma management before and after the intervention A) Assessment (B) pathophysiology</vt:lpstr>
      <vt:lpstr>Six core competencies of asthma management before and after the intervention (C) prevention (D) therapy</vt:lpstr>
      <vt:lpstr>Six core competencies of asthma management before and after the intervention (E)diagnosis (F) pharmacology</vt:lpstr>
      <vt:lpstr>Long-term effects of the intervention</vt:lpstr>
      <vt:lpstr>the usage scenarios of ChatGPT in the intervention group</vt:lpstr>
      <vt:lpstr>Summary</vt:lpstr>
      <vt:lpstr>Critical Appraisal of the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kasra kashani</dc:creator>
  <cp:lastModifiedBy>kasra kashani</cp:lastModifiedBy>
  <cp:revision>66</cp:revision>
  <dcterms:created xsi:type="dcterms:W3CDTF">2025-12-13T07:35:23Z</dcterms:created>
  <dcterms:modified xsi:type="dcterms:W3CDTF">2025-12-15T06:49:21Z</dcterms:modified>
</cp:coreProperties>
</file>